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757" r:id="rId2"/>
    <p:sldId id="751" r:id="rId3"/>
    <p:sldId id="753" r:id="rId4"/>
    <p:sldId id="754" r:id="rId5"/>
    <p:sldId id="755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0697C-959D-4BC6-89AB-FE400FC05141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DB457-3D71-443E-A690-B0F2B37C00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68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0525" y="685800"/>
            <a:ext cx="60769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2793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0224C0-37A5-45B4-AA1A-5D843D448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ED711FE-BCD8-4855-AA46-C282AAA38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33AB11-E377-4F44-BDEA-16DEE9AE6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A01753-8F16-4ACB-BEB0-107D271D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772CDC-E94D-4911-9787-33C237D2C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66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AC81E6-F8ED-4DE5-9EE1-F4139CE43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E8B137-2170-4323-B0C9-68CABABEE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6565C9-87F6-429F-AC43-E89C6EDD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BAAF1C-E88C-4180-A4A4-C5A329B48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F56231-ED8B-49C3-934D-CD73E7EFF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76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B4C05FE-3F2B-46CF-84F0-7EACCDA0C9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F0EB60-312E-488A-8AF2-73D4393699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2D6E55-5417-462D-A53F-07B595A2A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BD5630-D1AC-47D0-B547-AA249EF5C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5433A7-8A37-4110-ABC5-034993CBD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305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>
  <p:cSld name="1_Пустой слайд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5331001" y="279000"/>
            <a:ext cx="6570000" cy="99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body" idx="1"/>
          </p:nvPr>
        </p:nvSpPr>
        <p:spPr>
          <a:xfrm>
            <a:off x="5330825" y="1538289"/>
            <a:ext cx="6570663" cy="432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5874" lvl="0" indent="-227937" algn="l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marL="911749" lvl="1" indent="-227937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67623" lvl="2" indent="-227937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3497" lvl="3" indent="-227937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79371" lvl="4" indent="-227937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35246" lvl="5" indent="-341906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191120" lvl="6" indent="-341906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46994" lvl="7" indent="-341906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02869" lvl="8" indent="-341906" algn="l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>
            <a:spLocks noGrp="1"/>
          </p:cNvSpPr>
          <p:nvPr>
            <p:ph type="pic" idx="2"/>
          </p:nvPr>
        </p:nvSpPr>
        <p:spPr>
          <a:xfrm>
            <a:off x="246064" y="234000"/>
            <a:ext cx="2249487" cy="2609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7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3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9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>
            <a:spLocks noGrp="1"/>
          </p:cNvSpPr>
          <p:nvPr>
            <p:ph type="pic" idx="3"/>
          </p:nvPr>
        </p:nvSpPr>
        <p:spPr>
          <a:xfrm>
            <a:off x="252781" y="3113662"/>
            <a:ext cx="2249487" cy="328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7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3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9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>
            <a:spLocks noGrp="1"/>
          </p:cNvSpPr>
          <p:nvPr>
            <p:ph type="pic" idx="4"/>
          </p:nvPr>
        </p:nvSpPr>
        <p:spPr>
          <a:xfrm>
            <a:off x="2791802" y="549000"/>
            <a:ext cx="2249487" cy="328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7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3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9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>
            <a:spLocks noGrp="1"/>
          </p:cNvSpPr>
          <p:nvPr>
            <p:ph type="pic" idx="5"/>
          </p:nvPr>
        </p:nvSpPr>
        <p:spPr>
          <a:xfrm>
            <a:off x="2791802" y="4095551"/>
            <a:ext cx="2249487" cy="2609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9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79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39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9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7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341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87737-0576-4390-B304-8BD827249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25EC26-311B-46F2-8B76-486034A82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4BD023-105D-416A-9DF0-9FACE2F88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7ED2FA-A493-439B-A672-39B180C38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A02ACB-624D-43A4-9E4D-97BCA0DA7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62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7D2D4E-DB51-4636-9A25-307037160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B378A0-8092-4BEF-8A88-74A493300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6F51D7-0662-4C4B-94B0-E24692885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10897F-A659-409A-862D-4F11A5140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FA0014-7EC5-4B0B-B40E-F16267FDC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2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935025-FB57-4D32-BE6D-93A8B69EE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7E43B3-B64F-4FCC-AF48-0ACDD4AC1B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89AD32-DAF7-4604-B8FA-69BE90D51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0B678C-ACB9-4B31-8751-441301164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0F9E66-078E-4994-8931-B24FC0B7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439DE1-B463-4E30-B52E-84FB2F8E9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56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C961A1-0D7E-44CE-A610-24CBCEBE6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3EB256-91FA-46C8-8E37-69CB82C29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100777-61A7-4EBD-8320-F5683D91A6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1AABEC8-2601-4181-A975-68890134B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68CF9D1-3861-41DF-B241-20136E2F8B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3C0AF39-1498-4F6F-B3CD-EE89C9B98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A0729C4-FB26-4A01-AA94-E3C3F56AD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D9FB292-3CB6-4329-93E4-28179805B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4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E2DEE-C79B-44F1-92DC-FC57CE885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1415E29-DA15-426B-B53D-9D697D376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4934BA0-E2A9-49F3-B732-D98FF0DF9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26ACA20-1206-4B59-8E96-BDB54439B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515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2D660EA-EEB7-4F7E-9A38-FB5D44041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7AE594B-15D3-420C-BE67-41B046C17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58B8A6-4324-41CA-AB68-195AD962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85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E3B9F0-C49A-4565-9CDD-21BB41041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B7DB18-8C38-4675-AB87-127EDDFBD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A188D-4B06-46E2-92DC-1F5B9635F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5CE70C-81A2-4FC3-92C3-E62046BB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7447CA-AE5C-4A21-A970-026FBB262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FB10290-A296-4244-A4F3-6B9001B4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039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161FBD-232F-43B7-96DB-E8158913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129F8BA-8F13-46A3-B49C-D992E27D65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737FE5-ED05-46BF-A60D-454E9C359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136D48-8CEB-426F-8794-37B185C2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E71D121-ED02-4BEE-8C4B-F56EA9893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DBA473-C31D-44BB-9CC5-D64E5F3E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83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37D27F-3989-437F-B13F-74B431A54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975E50-F03B-4BAE-813C-A0A5DF9E6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F75FA3-C3EE-4DBC-BCC2-2300B1CAE7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B852E-623F-4241-A755-AC8294CF6659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E140C5-5174-4CF3-8AFE-3918761131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A08527-77B2-411B-9728-6019661D8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7355C-9142-4331-B022-50520DB367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70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3F021832-F573-474F-97C2-57C5C5F7F1B7}"/>
              </a:ext>
            </a:extLst>
          </p:cNvPr>
          <p:cNvGrpSpPr/>
          <p:nvPr/>
        </p:nvGrpSpPr>
        <p:grpSpPr>
          <a:xfrm>
            <a:off x="-1076" y="-119969"/>
            <a:ext cx="12191489" cy="6997021"/>
            <a:chOff x="-1076" y="-119972"/>
            <a:chExt cx="12191489" cy="6997021"/>
          </a:xfrm>
        </p:grpSpPr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0281EEE9-BE5C-4959-961A-00E5647E6D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1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-1076" y="5225140"/>
              <a:ext cx="1808919" cy="1651909"/>
            </a:xfrm>
            <a:prstGeom prst="rect">
              <a:avLst/>
            </a:prstGeom>
          </p:spPr>
        </p:pic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028B205C-A5DD-4B45-9B15-96AFB27C94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85425">
              <a:off x="9064869" y="-119972"/>
              <a:ext cx="1068144" cy="1908138"/>
            </a:xfrm>
            <a:prstGeom prst="rect">
              <a:avLst/>
            </a:prstGeom>
          </p:spPr>
        </p:pic>
        <p:cxnSp>
          <p:nvCxnSpPr>
            <p:cNvPr id="5" name="Прямая соединительная линия 4">
              <a:extLst>
                <a:ext uri="{FF2B5EF4-FFF2-40B4-BE49-F238E27FC236}">
                  <a16:creationId xmlns:a16="http://schemas.microsoft.com/office/drawing/2014/main" id="{5E45816A-1CEA-4405-ACAA-11DEFF52948E}"/>
                </a:ext>
              </a:extLst>
            </p:cNvPr>
            <p:cNvCxnSpPr/>
            <p:nvPr/>
          </p:nvCxnSpPr>
          <p:spPr>
            <a:xfrm>
              <a:off x="307734" y="1257300"/>
              <a:ext cx="8322872" cy="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>
              <a:extLst>
                <a:ext uri="{FF2B5EF4-FFF2-40B4-BE49-F238E27FC236}">
                  <a16:creationId xmlns:a16="http://schemas.microsoft.com/office/drawing/2014/main" id="{25A04311-0CFE-41CD-9120-DA5A6E16814F}"/>
                </a:ext>
              </a:extLst>
            </p:cNvPr>
            <p:cNvCxnSpPr/>
            <p:nvPr/>
          </p:nvCxnSpPr>
          <p:spPr>
            <a:xfrm>
              <a:off x="10392508" y="1257300"/>
              <a:ext cx="1797905" cy="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3CD06F58-FF8B-4B53-A42E-41D998C5B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80564" y="6519703"/>
            <a:ext cx="418783" cy="366140"/>
          </a:xfrm>
        </p:spPr>
        <p:txBody>
          <a:bodyPr/>
          <a:lstStyle/>
          <a:p>
            <a:pPr>
              <a:defRPr/>
            </a:pPr>
            <a:fld id="{F8DF529D-8AEF-44CB-BD3B-C27B30FCA8BD}" type="slidenum">
              <a:rPr lang="ru-RU" sz="200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ru-RU" sz="20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839F00C-BB7F-40F8-98BB-38DC44E597DA}"/>
              </a:ext>
            </a:extLst>
          </p:cNvPr>
          <p:cNvSpPr/>
          <p:nvPr/>
        </p:nvSpPr>
        <p:spPr>
          <a:xfrm>
            <a:off x="459536" y="2036758"/>
            <a:ext cx="11668124" cy="1323417"/>
          </a:xfrm>
          <a:prstGeom prst="rect">
            <a:avLst/>
          </a:prstGeom>
        </p:spPr>
        <p:txBody>
          <a:bodyPr wrap="square" lIns="91419" tIns="45709" rIns="91419" bIns="45709">
            <a:spAutoFit/>
          </a:bodyPr>
          <a:lstStyle/>
          <a:p>
            <a:pPr algn="ctr"/>
            <a:r>
              <a:rPr lang="ru-RU" sz="4400" dirty="0">
                <a:solidFill>
                  <a:srgbClr val="000000"/>
                </a:solidFill>
                <a:latin typeface="Arial" panose="020B0604020202020204" pitchFamily="34" charset="0"/>
              </a:rPr>
              <a:t>О работе </a:t>
            </a:r>
            <a:r>
              <a:rPr lang="ru-RU" sz="4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попечительского совета </a:t>
            </a:r>
            <a:r>
              <a:rPr lang="ru-RU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</a:t>
            </a:r>
            <a:r>
              <a:rPr lang="ru-RU" sz="3600" dirty="0">
                <a:solidFill>
                  <a:srgbClr val="000000"/>
                </a:solidFill>
                <a:latin typeface="Arial" panose="020B0604020202020204" pitchFamily="34" charset="0"/>
              </a:rPr>
              <a:t> организациях образования </a:t>
            </a:r>
            <a:endParaRPr lang="ru-RU" sz="3600" b="1" i="1" dirty="0">
              <a:solidFill>
                <a:srgbClr val="22416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774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718970-6E19-4183-9AFF-5E14B3128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7" y="1389891"/>
            <a:ext cx="10485106" cy="3063874"/>
          </a:xfrm>
        </p:spPr>
        <p:txBody>
          <a:bodyPr/>
          <a:lstStyle/>
          <a:p>
            <a:pPr algn="ctr" fontAlgn="base"/>
            <a:r>
              <a:rPr lang="ru-RU" sz="2792" b="1" dirty="0">
                <a:latin typeface="Arial" pitchFamily="34" charset="0"/>
                <a:ea typeface="+mn-ea"/>
                <a:cs typeface="Arial" pitchFamily="34" charset="0"/>
              </a:rPr>
              <a:t>«Об утверждении Типовых правил организации работы Попечительского совета и порядок его избрания </a:t>
            </a:r>
            <a:br>
              <a:rPr lang="ru-RU" sz="2792" b="1" dirty="0"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792" b="1" dirty="0">
                <a:latin typeface="Arial" pitchFamily="34" charset="0"/>
                <a:ea typeface="+mn-ea"/>
                <a:cs typeface="Arial" pitchFamily="34" charset="0"/>
              </a:rPr>
              <a:t>в организациях образования»</a:t>
            </a:r>
            <a:br>
              <a:rPr lang="ru-RU" sz="2792" b="1" dirty="0"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792" b="1" dirty="0">
                <a:latin typeface="Arial" pitchFamily="34" charset="0"/>
                <a:ea typeface="+mn-ea"/>
                <a:cs typeface="Arial" pitchFamily="34" charset="0"/>
              </a:rPr>
              <a:t>Приказ Министра образования и науки </a:t>
            </a:r>
            <a:br>
              <a:rPr lang="ru-RU" sz="2792" b="1" dirty="0"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792" b="1" dirty="0">
                <a:latin typeface="Arial" pitchFamily="34" charset="0"/>
                <a:ea typeface="+mn-ea"/>
                <a:cs typeface="Arial" pitchFamily="34" charset="0"/>
              </a:rPr>
              <a:t>Республики Казахстан </a:t>
            </a:r>
            <a:r>
              <a:rPr lang="ru-RU" sz="2792" b="1" dirty="0">
                <a:solidFill>
                  <a:srgbClr val="C00000"/>
                </a:solidFill>
                <a:latin typeface="Arial" pitchFamily="34" charset="0"/>
                <a:ea typeface="+mn-ea"/>
                <a:cs typeface="Arial" pitchFamily="34" charset="0"/>
              </a:rPr>
              <a:t>от 27 июля 2017 года № 355.</a:t>
            </a:r>
            <a:br>
              <a:rPr lang="ru-RU" sz="2792" b="1" dirty="0">
                <a:solidFill>
                  <a:srgbClr val="C0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792" b="1" dirty="0">
                <a:solidFill>
                  <a:srgbClr val="C00000"/>
                </a:solidFill>
                <a:latin typeface="Arial" pitchFamily="34" charset="0"/>
                <a:ea typeface="+mn-ea"/>
                <a:cs typeface="Arial" pitchFamily="34" charset="0"/>
              </a:rPr>
              <a:t> </a:t>
            </a:r>
            <a:br>
              <a:rPr lang="ru-RU" sz="2792" b="1" dirty="0"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1795" b="1" i="1" dirty="0">
                <a:latin typeface="Arial" pitchFamily="34" charset="0"/>
                <a:ea typeface="+mn-ea"/>
                <a:cs typeface="Arial" pitchFamily="34" charset="0"/>
              </a:rPr>
              <a:t>В данный нормативный документ внесены изменения приказом </a:t>
            </a:r>
            <a:br>
              <a:rPr lang="ru-RU" sz="1795" b="1" i="1" dirty="0"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1795" b="1" i="1" dirty="0">
                <a:latin typeface="Arial" pitchFamily="34" charset="0"/>
                <a:ea typeface="+mn-ea"/>
                <a:cs typeface="Arial" pitchFamily="34" charset="0"/>
              </a:rPr>
              <a:t>Министра образования и науки от 02.04.2018 г. № 123.</a:t>
            </a:r>
          </a:p>
        </p:txBody>
      </p:sp>
    </p:spTree>
    <p:extLst>
      <p:ext uri="{BB962C8B-B14F-4D97-AF65-F5344CB8AC3E}">
        <p14:creationId xmlns:p14="http://schemas.microsoft.com/office/powerpoint/2010/main" val="588103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/>
          <p:nvPr/>
        </p:nvSpPr>
        <p:spPr>
          <a:xfrm rot="1363364">
            <a:off x="6525524" y="-303206"/>
            <a:ext cx="556307" cy="5161871"/>
          </a:xfrm>
          <a:custGeom>
            <a:avLst/>
            <a:gdLst/>
            <a:ahLst/>
            <a:cxnLst/>
            <a:rect l="l" t="t" r="r" b="b"/>
            <a:pathLst>
              <a:path w="540000" h="5400000" extrusionOk="0">
                <a:moveTo>
                  <a:pt x="15764" y="219317"/>
                </a:moveTo>
                <a:lnTo>
                  <a:pt x="540000" y="0"/>
                </a:lnTo>
                <a:lnTo>
                  <a:pt x="465692" y="5204060"/>
                </a:lnTo>
                <a:lnTo>
                  <a:pt x="0" y="5400000"/>
                </a:lnTo>
                <a:cubicBezTo>
                  <a:pt x="5255" y="3673106"/>
                  <a:pt x="10509" y="1946211"/>
                  <a:pt x="15764" y="219317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160" tIns="45567" rIns="91160" bIns="45567" anchor="ctr" anchorCtr="0">
            <a:noAutofit/>
          </a:bodyPr>
          <a:lstStyle/>
          <a:p>
            <a:pPr algn="ctr" defTabSz="911749">
              <a:buClr>
                <a:srgbClr val="000000"/>
              </a:buClr>
            </a:pPr>
            <a:endParaRPr sz="1795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10425363" y="2896870"/>
            <a:ext cx="1728908" cy="3951187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160" tIns="45567" rIns="91160" bIns="45567" anchor="ctr" anchorCtr="0">
            <a:noAutofit/>
          </a:bodyPr>
          <a:lstStyle/>
          <a:p>
            <a:pPr algn="ctr" defTabSz="911749">
              <a:buClr>
                <a:srgbClr val="000000"/>
              </a:buClr>
            </a:pPr>
            <a:endParaRPr sz="1795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218096" y="1993177"/>
            <a:ext cx="2019127" cy="7451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160" tIns="45567" rIns="91160" bIns="45567" anchor="ctr" anchorCtr="0">
            <a:noAutofit/>
          </a:bodyPr>
          <a:lstStyle/>
          <a:p>
            <a:pPr algn="ctr" defTabSz="911749">
              <a:buClr>
                <a:srgbClr val="000000"/>
              </a:buClr>
            </a:pPr>
            <a:endParaRPr sz="1795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128754" y="1035960"/>
            <a:ext cx="5977814" cy="828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defTabSz="911749">
              <a:buClr>
                <a:srgbClr val="000000"/>
              </a:buClr>
            </a:pPr>
            <a:r>
              <a:rPr lang="ru-RU" sz="4787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Заголовок слайда</a:t>
            </a:r>
            <a:endParaRPr sz="139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128754" y="2487114"/>
            <a:ext cx="3771133" cy="399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defTabSz="911749">
              <a:buClr>
                <a:srgbClr val="000000"/>
              </a:buClr>
            </a:pPr>
            <a:r>
              <a:rPr lang="ru-RU" sz="1994" b="1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Вставьте ваш текст </a:t>
            </a:r>
            <a:endParaRPr sz="139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389046" y="2935835"/>
            <a:ext cx="4371884" cy="920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defTabSz="911749">
              <a:buClr>
                <a:srgbClr val="000000"/>
              </a:buClr>
            </a:pPr>
            <a:r>
              <a:rPr lang="ru-RU" sz="1795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Lorem ipsum dolor sit amet, consectetur adipiscing elit, sed do eiusmod tempor incididunt ut labore et dolore magna aliqua. </a:t>
            </a:r>
            <a:endParaRPr sz="139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151043" y="3894670"/>
            <a:ext cx="3367306" cy="399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defTabSz="911749">
              <a:buClr>
                <a:srgbClr val="000000"/>
              </a:buClr>
            </a:pPr>
            <a:r>
              <a:rPr lang="ru-RU" sz="1994" b="1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Вставьте ваш текст </a:t>
            </a:r>
            <a:endParaRPr sz="139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389046" y="4343556"/>
            <a:ext cx="4371884" cy="920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defTabSz="911749">
              <a:buClr>
                <a:srgbClr val="000000"/>
              </a:buClr>
            </a:pPr>
            <a:r>
              <a:rPr lang="ru-RU" sz="1795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Lorem ipsum dolor sit amet, consectetur adipiscing elit, sed do eiusmod tempor incididunt ut labore et dolore magna aliqua. </a:t>
            </a:r>
            <a:endParaRPr sz="1396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03" name="Google Shape;103;p15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500295" y="6189243"/>
            <a:ext cx="493565" cy="493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5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1307946" y="6185184"/>
            <a:ext cx="493565" cy="493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5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2115597" y="6185184"/>
            <a:ext cx="493565" cy="493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 rotWithShape="1">
          <a:blip r:embed="rId6" cstate="print">
            <a:alphaModFix/>
          </a:blip>
          <a:srcRect/>
          <a:stretch/>
        </p:blipFill>
        <p:spPr>
          <a:xfrm>
            <a:off x="2923247" y="6185184"/>
            <a:ext cx="493565" cy="49356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/>
          <p:cNvSpPr/>
          <p:nvPr/>
        </p:nvSpPr>
        <p:spPr>
          <a:xfrm>
            <a:off x="17678" y="1"/>
            <a:ext cx="12156645" cy="6838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1749">
              <a:buClr>
                <a:srgbClr val="000000"/>
              </a:buClr>
            </a:pPr>
            <a:endParaRPr lang="ru-RU" sz="1396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30" name="Google Shape;133;p17"/>
          <p:cNvSpPr txBox="1"/>
          <p:nvPr/>
        </p:nvSpPr>
        <p:spPr>
          <a:xfrm>
            <a:off x="1719830" y="643353"/>
            <a:ext cx="9665792" cy="272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marL="341906" indent="-341906" algn="just" defTabSz="911749">
              <a:buClr>
                <a:srgbClr val="000000"/>
              </a:buClr>
              <a:buSzPts val="1400"/>
              <a:buFont typeface="Wingdings"/>
              <a:buChar char=""/>
              <a:tabLst>
                <a:tab pos="524888" algn="l"/>
              </a:tabLst>
            </a:pPr>
            <a:r>
              <a:rPr lang="ru-RU" sz="1994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5. </a:t>
            </a:r>
            <a:r>
              <a:rPr lang="ru-RU" sz="1994" dirty="0">
                <a:latin typeface="Arial" panose="020B0604020202020204" pitchFamily="34" charset="0"/>
                <a:cs typeface="Arial" panose="020B0604020202020204" pitchFamily="34" charset="0"/>
              </a:rPr>
              <a:t>Уполномоченный орган соответствующей отрасли или местный исполнительный орган в области образования размещает объявление о формировании Попечительского совета и приеме предложений по его составу на собственном интернет-ресурсе и/или в периодическом печатном издании, распространяемом на территории соответствующей административно-территориальной единицы на казахском и русском языках.</a:t>
            </a:r>
            <a:r>
              <a:rPr lang="ru-RU" sz="1994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       </a:t>
            </a:r>
          </a:p>
        </p:txBody>
      </p:sp>
      <p:grpSp>
        <p:nvGrpSpPr>
          <p:cNvPr id="55" name="Группа 54"/>
          <p:cNvGrpSpPr/>
          <p:nvPr/>
        </p:nvGrpSpPr>
        <p:grpSpPr>
          <a:xfrm>
            <a:off x="820622" y="786384"/>
            <a:ext cx="724385" cy="569697"/>
            <a:chOff x="5611646" y="1518953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2" name="Google Shape;135;p17"/>
            <p:cNvSpPr/>
            <p:nvPr/>
          </p:nvSpPr>
          <p:spPr>
            <a:xfrm>
              <a:off x="5611646" y="1518953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160" tIns="45567" rIns="91160" bIns="45567" anchor="ctr" anchorCtr="0">
              <a:noAutofit/>
            </a:bodyPr>
            <a:lstStyle/>
            <a:p>
              <a:pPr algn="ctr" defTabSz="911749">
                <a:buClr>
                  <a:srgbClr val="000000"/>
                </a:buClr>
              </a:pPr>
              <a:endParaRPr sz="1795" kern="0" dirty="0">
                <a:solidFill>
                  <a:srgbClr val="A5A5A5">
                    <a:lumMod val="40000"/>
                    <a:lumOff val="60000"/>
                  </a:srgb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40" name="Google Shape;144;p17"/>
            <p:cNvPicPr preferRelativeResize="0"/>
            <p:nvPr/>
          </p:nvPicPr>
          <p:blipFill rotWithShape="1">
            <a:blip r:embed="rId7" cstate="print">
              <a:alphaModFix/>
            </a:blip>
            <a:srcRect/>
            <a:stretch/>
          </p:blipFill>
          <p:spPr>
            <a:xfrm>
              <a:off x="5777993" y="1594362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66" name="Прямоугольник 65"/>
          <p:cNvSpPr/>
          <p:nvPr/>
        </p:nvSpPr>
        <p:spPr>
          <a:xfrm>
            <a:off x="236974" y="5407079"/>
            <a:ext cx="184195" cy="306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1749">
              <a:buClr>
                <a:srgbClr val="000000"/>
              </a:buClr>
            </a:pPr>
            <a:endParaRPr lang="ru-RU" sz="1396" b="1" kern="0" dirty="0">
              <a:ln w="10541" cmpd="sng">
                <a:solidFill>
                  <a:srgbClr val="4472C4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472C4">
                      <a:tint val="40000"/>
                      <a:satMod val="250000"/>
                    </a:srgbClr>
                  </a:gs>
                  <a:gs pos="9000">
                    <a:srgbClr val="4472C4">
                      <a:tint val="52000"/>
                      <a:satMod val="300000"/>
                    </a:srgbClr>
                  </a:gs>
                  <a:gs pos="50000">
                    <a:srgbClr val="4472C4">
                      <a:shade val="20000"/>
                      <a:satMod val="300000"/>
                    </a:srgbClr>
                  </a:gs>
                  <a:gs pos="79000">
                    <a:srgbClr val="4472C4">
                      <a:tint val="52000"/>
                      <a:satMod val="300000"/>
                    </a:srgbClr>
                  </a:gs>
                  <a:gs pos="100000">
                    <a:srgbClr val="4472C4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rial"/>
              <a:cs typeface="Arial"/>
              <a:sym typeface="Arial"/>
            </a:endParaRPr>
          </a:p>
        </p:txBody>
      </p:sp>
      <p:sp>
        <p:nvSpPr>
          <p:cNvPr id="67" name="Google Shape;114;p16"/>
          <p:cNvSpPr/>
          <p:nvPr/>
        </p:nvSpPr>
        <p:spPr>
          <a:xfrm>
            <a:off x="11340606" y="4839747"/>
            <a:ext cx="833716" cy="200831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160" tIns="45567" rIns="91160" bIns="45567" anchor="ctr" anchorCtr="0">
            <a:noAutofit/>
          </a:bodyPr>
          <a:lstStyle/>
          <a:p>
            <a:pPr algn="ctr" defTabSz="911749">
              <a:buClr>
                <a:srgbClr val="000000"/>
              </a:buClr>
            </a:pPr>
            <a:endParaRPr sz="1795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id="{6448013F-6374-4C70-B640-CDE4D22A366B}"/>
              </a:ext>
            </a:extLst>
          </p:cNvPr>
          <p:cNvGrpSpPr/>
          <p:nvPr/>
        </p:nvGrpSpPr>
        <p:grpSpPr>
          <a:xfrm>
            <a:off x="830344" y="4073742"/>
            <a:ext cx="724385" cy="569697"/>
            <a:chOff x="5619878" y="3454877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9" name="Google Shape;135;p17">
              <a:extLst>
                <a:ext uri="{FF2B5EF4-FFF2-40B4-BE49-F238E27FC236}">
                  <a16:creationId xmlns:a16="http://schemas.microsoft.com/office/drawing/2014/main" id="{FE9932DC-41F1-47AA-8726-326B27D29250}"/>
                </a:ext>
              </a:extLst>
            </p:cNvPr>
            <p:cNvSpPr/>
            <p:nvPr/>
          </p:nvSpPr>
          <p:spPr>
            <a:xfrm>
              <a:off x="5619878" y="3454877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160" tIns="45567" rIns="91160" bIns="45567" anchor="ctr" anchorCtr="0">
              <a:noAutofit/>
            </a:bodyPr>
            <a:lstStyle/>
            <a:p>
              <a:pPr algn="ctr" defTabSz="911749">
                <a:buClr>
                  <a:srgbClr val="000000"/>
                </a:buClr>
              </a:pPr>
              <a:endParaRPr sz="1795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60" name="Google Shape;144;p17">
              <a:extLst>
                <a:ext uri="{FF2B5EF4-FFF2-40B4-BE49-F238E27FC236}">
                  <a16:creationId xmlns:a16="http://schemas.microsoft.com/office/drawing/2014/main" id="{5F5A8E3C-5C25-4CBD-B968-417088139699}"/>
                </a:ext>
              </a:extLst>
            </p:cNvPr>
            <p:cNvPicPr preferRelativeResize="0"/>
            <p:nvPr/>
          </p:nvPicPr>
          <p:blipFill rotWithShape="1">
            <a:blip r:embed="rId7" cstate="print">
              <a:alphaModFix/>
            </a:blip>
            <a:srcRect/>
            <a:stretch/>
          </p:blipFill>
          <p:spPr>
            <a:xfrm>
              <a:off x="5786225" y="3530286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61" name="Google Shape;133;p17">
            <a:extLst>
              <a:ext uri="{FF2B5EF4-FFF2-40B4-BE49-F238E27FC236}">
                <a16:creationId xmlns:a16="http://schemas.microsoft.com/office/drawing/2014/main" id="{080327B3-FF39-4307-A63C-83CDCE2F80CC}"/>
              </a:ext>
            </a:extLst>
          </p:cNvPr>
          <p:cNvSpPr txBox="1"/>
          <p:nvPr/>
        </p:nvSpPr>
        <p:spPr>
          <a:xfrm>
            <a:off x="1554729" y="3958938"/>
            <a:ext cx="9702264" cy="2273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marL="341906" indent="-341906" algn="just" defTabSz="911749" fontAlgn="base">
              <a:buClr>
                <a:srgbClr val="000000"/>
              </a:buClr>
              <a:buSzPts val="1400"/>
              <a:buFont typeface="Wingdings"/>
              <a:buChar char=""/>
              <a:tabLst>
                <a:tab pos="524888" algn="l"/>
              </a:tabLst>
            </a:pPr>
            <a:r>
              <a:rPr lang="ru-RU" sz="1994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6. </a:t>
            </a:r>
            <a:r>
              <a:rPr lang="ru-RU" sz="1994" dirty="0">
                <a:latin typeface="Arial" panose="020B0604020202020204" pitchFamily="34" charset="0"/>
                <a:cs typeface="Arial" panose="020B0604020202020204" pitchFamily="34" charset="0"/>
              </a:rPr>
              <a:t>Состав Попечительского совета формируется на основе полученных предложений с письменного согласия кандидатов в члены Попечительского совета и утверждается уполномоченным органом соответствующей отрасли или местным исполнительным органом в области образования в течение </a:t>
            </a:r>
            <a:r>
              <a:rPr lang="ru-RU" sz="1994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трех рабочих дней </a:t>
            </a:r>
            <a:r>
              <a:rPr lang="ru-RU" sz="1994" dirty="0">
                <a:latin typeface="Arial" panose="020B0604020202020204" pitchFamily="34" charset="0"/>
                <a:cs typeface="Arial" panose="020B0604020202020204" pitchFamily="34" charset="0"/>
              </a:rPr>
              <a:t>после окончания приема предложений.</a:t>
            </a:r>
            <a:endParaRPr lang="ru-RU" sz="1994" dirty="0"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5844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33;p17"/>
          <p:cNvSpPr txBox="1"/>
          <p:nvPr/>
        </p:nvSpPr>
        <p:spPr>
          <a:xfrm>
            <a:off x="6707539" y="1607336"/>
            <a:ext cx="5581786" cy="866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marL="341906" indent="-341906" defTabSz="911749">
              <a:lnSpc>
                <a:spcPts val="1571"/>
              </a:lnSpc>
              <a:buClr>
                <a:srgbClr val="000000"/>
              </a:buClr>
              <a:buSzPts val="1400"/>
              <a:buFont typeface="Wingdings"/>
              <a:buChar char=""/>
              <a:tabLst>
                <a:tab pos="524888" algn="l"/>
              </a:tabLst>
            </a:pPr>
            <a:endParaRPr lang="ru-RU" sz="1197" kern="0" dirty="0">
              <a:solidFill>
                <a:srgbClr val="000000"/>
              </a:solidFill>
              <a:latin typeface="Times New Roman"/>
              <a:ea typeface="Times New Roman"/>
              <a:cs typeface="Arial"/>
              <a:sym typeface="Arial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042977" y="665541"/>
            <a:ext cx="724385" cy="569697"/>
            <a:chOff x="5611646" y="1518953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Google Shape;135;p17"/>
            <p:cNvSpPr/>
            <p:nvPr/>
          </p:nvSpPr>
          <p:spPr>
            <a:xfrm>
              <a:off x="5611646" y="1518953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160" tIns="45567" rIns="91160" bIns="45567" anchor="ctr" anchorCtr="0">
              <a:noAutofit/>
            </a:bodyPr>
            <a:lstStyle/>
            <a:p>
              <a:pPr algn="ctr" defTabSz="911749">
                <a:buClr>
                  <a:srgbClr val="000000"/>
                </a:buClr>
              </a:pPr>
              <a:endParaRPr sz="1795" kern="0" dirty="0">
                <a:solidFill>
                  <a:srgbClr val="A5A5A5">
                    <a:lumMod val="40000"/>
                    <a:lumOff val="60000"/>
                  </a:srgb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" name="Google Shape;144;p17"/>
            <p:cNvPicPr preferRelativeResize="0"/>
            <p:nvPr/>
          </p:nvPicPr>
          <p:blipFill rotWithShape="1">
            <a:blip r:embed="rId2" cstate="print">
              <a:alphaModFix/>
            </a:blip>
            <a:srcRect/>
            <a:stretch/>
          </p:blipFill>
          <p:spPr>
            <a:xfrm>
              <a:off x="5777993" y="1594362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0" name="Google Shape;133;p17"/>
          <p:cNvSpPr txBox="1"/>
          <p:nvPr/>
        </p:nvSpPr>
        <p:spPr>
          <a:xfrm>
            <a:off x="1853572" y="507485"/>
            <a:ext cx="9967550" cy="263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algn="just" defTabSz="911749" eaLnBrk="0" fontAlgn="base" hangingPunct="0">
              <a:spcBef>
                <a:spcPct val="0"/>
              </a:spcBef>
              <a:spcAft>
                <a:spcPct val="0"/>
              </a:spcAft>
              <a:tabLst>
                <a:tab pos="259595" algn="l"/>
              </a:tabLst>
            </a:pPr>
            <a:r>
              <a:rPr lang="kk-KZ" sz="1994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8. </a:t>
            </a:r>
            <a:r>
              <a:rPr lang="ru-RU" sz="1994" dirty="0">
                <a:cs typeface="Arial" panose="020B0604020202020204" pitchFamily="34" charset="0"/>
              </a:rPr>
              <a:t>Число членов Попечительского совета является нечетным и составляет не менее девяти человек, не находящихся в отношениях близкого родства и свойства друг с другом и руководителем данной организации образования. Срок полномочий членов Попечительского совета составляет три года. Члены Попечительского совета не входят в штат работников данной организации образования.</a:t>
            </a:r>
          </a:p>
          <a:p>
            <a:pPr algn="l" fontAlgn="base"/>
            <a:r>
              <a:rPr lang="ru-RU" sz="1994" dirty="0">
                <a:cs typeface="Arial" panose="020B0604020202020204" pitchFamily="34" charset="0"/>
              </a:rPr>
              <a:t>      Полномочия Попечительского совета, созданного в опорной школе (ресурсном центре), распространяются и на малокомплектные школы, закрепленные за ней.</a:t>
            </a:r>
            <a:endParaRPr lang="kk-KZ" sz="1994" dirty="0"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1042976" y="3298361"/>
            <a:ext cx="724385" cy="569697"/>
            <a:chOff x="5619878" y="3454877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8" name="Google Shape;135;p17"/>
            <p:cNvSpPr/>
            <p:nvPr/>
          </p:nvSpPr>
          <p:spPr>
            <a:xfrm>
              <a:off x="5619878" y="3454877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160" tIns="45567" rIns="91160" bIns="45567" anchor="ctr" anchorCtr="0">
              <a:noAutofit/>
            </a:bodyPr>
            <a:lstStyle/>
            <a:p>
              <a:pPr algn="ctr" defTabSz="911749">
                <a:buClr>
                  <a:srgbClr val="000000"/>
                </a:buClr>
              </a:pPr>
              <a:endParaRPr sz="1795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9" name="Google Shape;144;p17"/>
            <p:cNvPicPr preferRelativeResize="0"/>
            <p:nvPr/>
          </p:nvPicPr>
          <p:blipFill rotWithShape="1">
            <a:blip r:embed="rId2" cstate="print">
              <a:alphaModFix/>
            </a:blip>
            <a:srcRect/>
            <a:stretch/>
          </p:blipFill>
          <p:spPr>
            <a:xfrm>
              <a:off x="5786225" y="3530286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21" name="Google Shape;133;p17"/>
          <p:cNvSpPr txBox="1"/>
          <p:nvPr/>
        </p:nvSpPr>
        <p:spPr>
          <a:xfrm>
            <a:off x="1892573" y="3206808"/>
            <a:ext cx="9889548" cy="1002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algn="just" defTabSz="911749">
              <a:buClr>
                <a:srgbClr val="000000"/>
              </a:buClr>
              <a:buSzPts val="1400"/>
              <a:tabLst>
                <a:tab pos="524888" algn="l"/>
              </a:tabLst>
            </a:pPr>
            <a:r>
              <a:rPr lang="ru-RU" sz="1994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9.</a:t>
            </a:r>
            <a:r>
              <a:rPr lang="ru-RU" sz="1994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1994" dirty="0">
                <a:cs typeface="Arial" panose="020B0604020202020204" pitchFamily="34" charset="0"/>
              </a:rPr>
              <a:t>Количество членов в составе Попечительского совета, являющихся представителями государственных органов, не превышает трех человек.</a:t>
            </a:r>
            <a:endParaRPr lang="ru-RU" sz="1994" dirty="0">
              <a:cs typeface="Arial" panose="020B0604020202020204" pitchFamily="34" charset="0"/>
              <a:sym typeface="Arial"/>
            </a:endParaRPr>
          </a:p>
          <a:p>
            <a:pPr algn="just" defTabSz="911749">
              <a:buClr>
                <a:srgbClr val="000000"/>
              </a:buClr>
              <a:buSzPts val="1400"/>
              <a:tabLst>
                <a:tab pos="524888" algn="l"/>
              </a:tabLst>
            </a:pPr>
            <a:endParaRPr lang="ru-RU" sz="1795" kern="0" dirty="0">
              <a:solidFill>
                <a:srgbClr val="000000"/>
              </a:solidFill>
              <a:latin typeface="+mj-lt"/>
              <a:ea typeface="Wingdings"/>
              <a:cs typeface="Wingdings"/>
              <a:sym typeface="Arial"/>
            </a:endParaRPr>
          </a:p>
          <a:p>
            <a:pPr algn="just" defTabSz="911749">
              <a:buClr>
                <a:srgbClr val="000000"/>
              </a:buClr>
              <a:buSzPts val="1400"/>
              <a:tabLst>
                <a:tab pos="524888" algn="l"/>
              </a:tabLst>
            </a:pPr>
            <a:endParaRPr lang="ru-RU" sz="1795" kern="0" dirty="0">
              <a:solidFill>
                <a:srgbClr val="000000"/>
              </a:solidFill>
              <a:latin typeface="+mj-lt"/>
              <a:ea typeface="Wingdings"/>
              <a:cs typeface="Wingdings"/>
              <a:sym typeface="Arial"/>
            </a:endParaRPr>
          </a:p>
        </p:txBody>
      </p:sp>
      <p:sp>
        <p:nvSpPr>
          <p:cNvPr id="23" name="Google Shape;114;p16"/>
          <p:cNvSpPr/>
          <p:nvPr/>
        </p:nvSpPr>
        <p:spPr>
          <a:xfrm>
            <a:off x="11340606" y="4839747"/>
            <a:ext cx="833716" cy="200831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160" tIns="45567" rIns="91160" bIns="45567" anchor="ctr" anchorCtr="0">
            <a:noAutofit/>
          </a:bodyPr>
          <a:lstStyle/>
          <a:p>
            <a:pPr algn="ctr" defTabSz="911749">
              <a:buClr>
                <a:srgbClr val="000000"/>
              </a:buClr>
            </a:pPr>
            <a:endParaRPr sz="1795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161560A-B42A-4F2B-963F-A7E9EE26A59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4739" y="4455922"/>
            <a:ext cx="723477" cy="571487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7D5C358-9141-4CE0-AE69-4A5AB626DADE}"/>
              </a:ext>
            </a:extLst>
          </p:cNvPr>
          <p:cNvSpPr txBox="1"/>
          <p:nvPr/>
        </p:nvSpPr>
        <p:spPr>
          <a:xfrm>
            <a:off x="1867811" y="4274846"/>
            <a:ext cx="9894714" cy="705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994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13. </a:t>
            </a:r>
            <a:r>
              <a:rPr lang="ru-RU" sz="1994" dirty="0">
                <a:cs typeface="Arial" panose="020B0604020202020204" pitchFamily="34" charset="0"/>
              </a:rPr>
              <a:t>Секретарь Попечительского совета назначается из числа работников организации образования и не является членом Попечительского совета.</a:t>
            </a:r>
            <a:endParaRPr lang="x-none" sz="1994" dirty="0"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9575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33;p17"/>
          <p:cNvSpPr txBox="1"/>
          <p:nvPr/>
        </p:nvSpPr>
        <p:spPr>
          <a:xfrm>
            <a:off x="2448532" y="2604311"/>
            <a:ext cx="8718241" cy="1537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algn="just" defTabSz="911749">
              <a:buClr>
                <a:srgbClr val="000000"/>
              </a:buClr>
              <a:buSzPts val="1400"/>
              <a:tabLst>
                <a:tab pos="524888" algn="l"/>
              </a:tabLst>
            </a:pPr>
            <a:r>
              <a:rPr lang="ru-RU" sz="2393" b="1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25. </a:t>
            </a:r>
            <a:r>
              <a:rPr lang="ru-RU" sz="2393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cs typeface="Arial"/>
              </a:rPr>
              <a:t>Уполномоченный орган соответствующей отрасли или местный исполнительный орган в области образования размещает информацию о принятых Попечительским советом решениях на собственном интернет-ресурсе.</a:t>
            </a:r>
            <a:endParaRPr lang="ru-RU" sz="2393" u="sng" kern="0" dirty="0">
              <a:solidFill>
                <a:srgbClr val="000000"/>
              </a:solidFill>
              <a:uFill>
                <a:solidFill>
                  <a:srgbClr val="9CC2E4"/>
                </a:solidFill>
              </a:uFill>
              <a:cs typeface="Arial"/>
              <a:sym typeface="Arial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128084" y="702015"/>
            <a:ext cx="724385" cy="569697"/>
            <a:chOff x="5611646" y="1518953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Google Shape;135;p17"/>
            <p:cNvSpPr/>
            <p:nvPr/>
          </p:nvSpPr>
          <p:spPr>
            <a:xfrm>
              <a:off x="5611646" y="1518953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160" tIns="45567" rIns="91160" bIns="45567" anchor="ctr" anchorCtr="0">
              <a:noAutofit/>
            </a:bodyPr>
            <a:lstStyle/>
            <a:p>
              <a:pPr algn="ctr" defTabSz="911749">
                <a:buClr>
                  <a:srgbClr val="000000"/>
                </a:buClr>
              </a:pPr>
              <a:endParaRPr sz="1795" kern="0" dirty="0">
                <a:solidFill>
                  <a:srgbClr val="A5A5A5">
                    <a:lumMod val="40000"/>
                    <a:lumOff val="60000"/>
                  </a:srgb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" name="Google Shape;144;p17"/>
            <p:cNvPicPr preferRelativeResize="0"/>
            <p:nvPr/>
          </p:nvPicPr>
          <p:blipFill rotWithShape="1">
            <a:blip r:embed="rId2" cstate="print">
              <a:alphaModFix/>
            </a:blip>
            <a:srcRect/>
            <a:stretch/>
          </p:blipFill>
          <p:spPr>
            <a:xfrm>
              <a:off x="5777993" y="1594362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0" name="Google Shape;133;p17"/>
          <p:cNvSpPr txBox="1"/>
          <p:nvPr/>
        </p:nvSpPr>
        <p:spPr>
          <a:xfrm>
            <a:off x="2412851" y="604751"/>
            <a:ext cx="8693131" cy="905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60" tIns="45567" rIns="91160" bIns="45567" anchor="t" anchorCtr="0">
            <a:noAutofit/>
          </a:bodyPr>
          <a:lstStyle/>
          <a:p>
            <a:pPr algn="just" defTabSz="911749" eaLnBrk="0" fontAlgn="base" hangingPunct="0">
              <a:spcBef>
                <a:spcPct val="0"/>
              </a:spcBef>
              <a:spcAft>
                <a:spcPct val="0"/>
              </a:spcAft>
              <a:tabLst>
                <a:tab pos="259595" algn="l"/>
              </a:tabLst>
            </a:pPr>
            <a:r>
              <a:rPr lang="en-US" sz="2393" b="1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19</a:t>
            </a:r>
            <a:r>
              <a:rPr lang="kk-KZ" sz="2393" b="1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.</a:t>
            </a:r>
            <a:r>
              <a:rPr lang="kk-KZ" sz="2393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393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cs typeface="Arial"/>
              </a:rPr>
              <a:t>Заседания Попечительского совета проводятся по мере необходимости, но не реже одного раза в квартал.</a:t>
            </a:r>
            <a:endParaRPr lang="kk-KZ" sz="2393" u="sng" kern="0" dirty="0">
              <a:solidFill>
                <a:srgbClr val="000000"/>
              </a:solidFill>
              <a:uFill>
                <a:solidFill>
                  <a:srgbClr val="9CC2E4"/>
                </a:solidFill>
              </a:uFill>
              <a:cs typeface="Arial"/>
              <a:sym typeface="Arial"/>
            </a:endParaRPr>
          </a:p>
        </p:txBody>
      </p:sp>
      <p:sp>
        <p:nvSpPr>
          <p:cNvPr id="23" name="Google Shape;114;p16"/>
          <p:cNvSpPr/>
          <p:nvPr/>
        </p:nvSpPr>
        <p:spPr>
          <a:xfrm>
            <a:off x="11340606" y="4839747"/>
            <a:ext cx="833716" cy="2008310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160" tIns="45567" rIns="91160" bIns="45567" anchor="ctr" anchorCtr="0">
            <a:noAutofit/>
          </a:bodyPr>
          <a:lstStyle/>
          <a:p>
            <a:pPr algn="ctr" defTabSz="911749">
              <a:buClr>
                <a:srgbClr val="000000"/>
              </a:buClr>
            </a:pPr>
            <a:endParaRPr sz="1795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C16CEAD-C19E-4BE4-93CC-826166F5B54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4739" y="2772019"/>
            <a:ext cx="723477" cy="57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57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367</Words>
  <Application>Microsoft Office PowerPoint</Application>
  <PresentationFormat>Широкоэкранный</PresentationFormat>
  <Paragraphs>16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«Об утверждении Типовых правил организации работы Попечительского совета и порядок его избрания  в организациях образования» Приказ Министра образования и науки  Республики Казахстан от 27 июля 2017 года № 355.   В данный нормативный документ внесены изменения приказом  Министра образования и науки от 02.04.2018 г. № 123.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«Об утверждении Типовых правил организации работы Попечительского совета и порядок его избрания  в организациях образования» Приказ Министра образования и науки  Республики Казахстан от 27 июля 2017 года № 355.   В данный нормативный документ внесены изменения приказом  Министра образования и науки от 02.04.2018 г. № 123.</dc:title>
  <dc:creator>User</dc:creator>
  <cp:lastModifiedBy>User</cp:lastModifiedBy>
  <cp:revision>2</cp:revision>
  <dcterms:created xsi:type="dcterms:W3CDTF">2022-04-04T07:30:23Z</dcterms:created>
  <dcterms:modified xsi:type="dcterms:W3CDTF">2022-04-04T07:33:15Z</dcterms:modified>
</cp:coreProperties>
</file>